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98" r:id="rId8"/>
    <p:sldId id="263" r:id="rId9"/>
    <p:sldId id="265" r:id="rId10"/>
    <p:sldId id="266" r:id="rId11"/>
    <p:sldId id="299" r:id="rId12"/>
    <p:sldId id="301" r:id="rId13"/>
    <p:sldId id="267" r:id="rId14"/>
    <p:sldId id="270" r:id="rId15"/>
    <p:sldId id="303" r:id="rId16"/>
    <p:sldId id="271" r:id="rId17"/>
    <p:sldId id="273" r:id="rId18"/>
    <p:sldId id="274" r:id="rId19"/>
    <p:sldId id="275" r:id="rId20"/>
    <p:sldId id="277" r:id="rId21"/>
    <p:sldId id="279" r:id="rId22"/>
    <p:sldId id="280" r:id="rId23"/>
    <p:sldId id="284" r:id="rId24"/>
    <p:sldId id="286" r:id="rId25"/>
    <p:sldId id="28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54" autoAdjust="0"/>
  </p:normalViewPr>
  <p:slideViewPr>
    <p:cSldViewPr>
      <p:cViewPr varScale="1">
        <p:scale>
          <a:sx n="101" d="100"/>
          <a:sy n="101" d="100"/>
        </p:scale>
        <p:origin x="-108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2D58-0A59-4741-99BF-FAF1A2518837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1C99D-B096-417A-BAAD-EC4B803ADB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2D58-0A59-4741-99BF-FAF1A2518837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1C99D-B096-417A-BAAD-EC4B803ADB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2D58-0A59-4741-99BF-FAF1A2518837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1C99D-B096-417A-BAAD-EC4B803ADB2E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2D58-0A59-4741-99BF-FAF1A2518837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1C99D-B096-417A-BAAD-EC4B803ADB2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2D58-0A59-4741-99BF-FAF1A2518837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1C99D-B096-417A-BAAD-EC4B803ADB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2D58-0A59-4741-99BF-FAF1A2518837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1C99D-B096-417A-BAAD-EC4B803ADB2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2D58-0A59-4741-99BF-FAF1A2518837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1C99D-B096-417A-BAAD-EC4B803ADB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2D58-0A59-4741-99BF-FAF1A2518837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1C99D-B096-417A-BAAD-EC4B803ADB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2D58-0A59-4741-99BF-FAF1A2518837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1C99D-B096-417A-BAAD-EC4B803ADB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2D58-0A59-4741-99BF-FAF1A2518837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1C99D-B096-417A-BAAD-EC4B803ADB2E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2D58-0A59-4741-99BF-FAF1A2518837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1C99D-B096-417A-BAAD-EC4B803ADB2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07A2D58-0A59-4741-99BF-FAF1A2518837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D11C99D-B096-417A-BAAD-EC4B803ADB2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08520" y="5301208"/>
            <a:ext cx="9324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7200" b="1" dirty="0">
                <a:ln w="953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943634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</a:rPr>
              <a:t>Ковбас </a:t>
            </a:r>
            <a:r>
              <a:rPr lang="uk-UA" sz="7200" b="1" dirty="0" smtClean="0">
                <a:ln w="953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943634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</a:rPr>
              <a:t>Надії Адамівни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108520" y="2780928"/>
            <a:ext cx="5616624" cy="1835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ln w="953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943634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  <a:t>               </a:t>
            </a:r>
            <a:r>
              <a:rPr lang="uk-UA" sz="2800" b="1" dirty="0" smtClean="0">
                <a:ln w="953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943634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  <a:t>досвіду </a:t>
            </a:r>
            <a:r>
              <a:rPr lang="uk-UA" sz="2800" b="1" dirty="0">
                <a:ln w="953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943634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  <a:t>роботи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>
                <a:ln w="953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943634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  <a:t>       вчителя початкових класів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>
                <a:ln w="953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943634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  <a:t>    Скомороської ЗОШ </a:t>
            </a:r>
            <a:r>
              <a:rPr lang="uk-UA" sz="2800" b="1" dirty="0">
                <a:ln w="953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943634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Calibri"/>
              </a:rPr>
              <a:t>ɪ-ɪɪ ступенів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0281" y="620688"/>
            <a:ext cx="5472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7200" b="1" dirty="0">
                <a:ln w="953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943634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  <a:t>Презентація</a:t>
            </a:r>
            <a:endParaRPr lang="ru-RU" dirty="0"/>
          </a:p>
        </p:txBody>
      </p:sp>
      <p:pic>
        <p:nvPicPr>
          <p:cNvPr id="1026" name="Picture 2" descr="C:\Documents and Settings\oleksiy\Рабочий стол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6021"/>
            <a:ext cx="3528392" cy="48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15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ysClr val="windowText" lastClr="000000"/>
                </a:solidFill>
                <a:ea typeface="Calibri"/>
              </a:rPr>
              <a:t>,,Розігрування ситуації у </a:t>
            </a:r>
            <a:r>
              <a:rPr lang="uk-UA" dirty="0" err="1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ysClr val="windowText" lastClr="000000"/>
                </a:solidFill>
                <a:ea typeface="Calibri"/>
              </a:rPr>
              <a:t>ролях’’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pic>
        <p:nvPicPr>
          <p:cNvPr id="5122" name="Picture 2" descr="C:\Documents and Settings\oleksiy\Мои документы\Мои рисунки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184" y="1628800"/>
            <a:ext cx="6670676" cy="479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41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ysClr val="windowText" lastClr="000000"/>
                </a:solidFill>
              </a:rPr>
              <a:t>,,Робота в парах</a:t>
            </a:r>
            <a:r>
              <a:rPr lang="en-US" b="1" dirty="0" smtClean="0">
                <a:solidFill>
                  <a:sysClr val="windowText" lastClr="000000"/>
                </a:solidFill>
              </a:rPr>
              <a:t>’’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pic>
        <p:nvPicPr>
          <p:cNvPr id="8194" name="Picture 2" descr="D:\Мама\Мама\фото\Новая папка\DSCF35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92792"/>
            <a:ext cx="6240693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05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ysClr val="windowText" lastClr="000000"/>
                </a:solidFill>
              </a:rPr>
              <a:t>,,Асоціативний кущ</a:t>
            </a:r>
            <a:r>
              <a:rPr lang="en-US" b="1" dirty="0" smtClean="0">
                <a:solidFill>
                  <a:sysClr val="windowText" lastClr="000000"/>
                </a:solidFill>
              </a:rPr>
              <a:t>’’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pic>
        <p:nvPicPr>
          <p:cNvPr id="10242" name="Picture 2" descr="D:\Мама\Мама\фото\DSCF34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52872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72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chemeClr val="tx1"/>
                </a:solidFill>
                <a:ea typeface="Calibri"/>
              </a:rPr>
              <a:t>,,Мозковий </a:t>
            </a:r>
            <a:r>
              <a:rPr lang="uk-UA" dirty="0" err="1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chemeClr val="tx1"/>
                </a:solidFill>
                <a:ea typeface="Calibri"/>
              </a:rPr>
              <a:t>штурм’’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C:\Documents and Settings\oleksiy\Рабочий стол\Мама\фото\DSCF350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868160" cy="4705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468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549" y="620688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b="1" i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1F497D"/>
                </a:solidFill>
                <a:ea typeface="Calibri"/>
                <a:cs typeface="Calibri"/>
              </a:rPr>
              <a:t>   Урок </a:t>
            </a:r>
            <a:r>
              <a:rPr lang="uk-UA" b="1" i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1F497D"/>
                </a:solidFill>
                <a:ea typeface="Calibri"/>
                <a:cs typeface="Calibri"/>
              </a:rPr>
              <a:t>- презентація</a:t>
            </a:r>
            <a:r>
              <a:rPr lang="ru-RU" dirty="0">
                <a:ea typeface="Calibri"/>
                <a:cs typeface="Times New Roman"/>
              </a:rPr>
              <a:t/>
            </a:r>
            <a:br>
              <a:rPr lang="ru-RU" dirty="0">
                <a:ea typeface="Calibri"/>
                <a:cs typeface="Times New Roman"/>
              </a:rPr>
            </a:br>
            <a:r>
              <a:rPr lang="uk-UA" b="1" i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1F497D"/>
                </a:solidFill>
                <a:ea typeface="Calibri"/>
                <a:cs typeface="Calibri"/>
              </a:rPr>
              <a:t>  </a:t>
            </a:r>
            <a:r>
              <a:rPr lang="uk-UA" b="1" i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1F497D"/>
                </a:solidFill>
                <a:ea typeface="Calibri"/>
                <a:cs typeface="Calibri"/>
              </a:rPr>
              <a:t> </a:t>
            </a:r>
            <a:r>
              <a:rPr lang="uk-UA" b="1" i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Calibri"/>
                <a:cs typeface="Calibri"/>
              </a:rPr>
              <a:t>,,Різдвяні свята у </a:t>
            </a:r>
            <a:r>
              <a:rPr lang="uk-UA" b="1" i="1" dirty="0" err="1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Calibri"/>
                <a:cs typeface="Calibri"/>
              </a:rPr>
              <a:t>селі’’</a:t>
            </a:r>
            <a:r>
              <a:rPr lang="ru-RU" dirty="0">
                <a:ea typeface="Calibri"/>
                <a:cs typeface="Times New Roman"/>
              </a:rPr>
              <a:t/>
            </a:r>
            <a:br>
              <a:rPr lang="ru-RU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3" name="Рисунок 2" descr="D:\Мама\Стежками рідного краю\DSCF315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69384"/>
            <a:ext cx="6655435" cy="4879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580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ysClr val="windowText" lastClr="000000"/>
                </a:solidFill>
              </a:rPr>
              <a:t>,,Урок дослідження</a:t>
            </a:r>
            <a:r>
              <a:rPr lang="en-US" dirty="0" smtClean="0">
                <a:solidFill>
                  <a:sysClr val="windowText" lastClr="000000"/>
                </a:solidFill>
              </a:rPr>
              <a:t>’’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pic>
        <p:nvPicPr>
          <p:cNvPr id="12290" name="Picture 2" descr="D:\Мама\Мама\фото\DSCF34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6781748" cy="508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77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348880"/>
            <a:ext cx="2880320" cy="231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Documents and Settings\oleksiy\Рабочий стол\Мама\фото\DSCF351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348880"/>
            <a:ext cx="3096344" cy="23135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4797152"/>
            <a:ext cx="8784976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b="1" dirty="0" smtClean="0">
                <a:ea typeface="Calibri"/>
                <a:cs typeface="Calibri"/>
              </a:rPr>
              <a:t>     День </a:t>
            </a:r>
            <a:r>
              <a:rPr lang="uk-UA" sz="2000" b="1" dirty="0">
                <a:ea typeface="Calibri"/>
                <a:cs typeface="Calibri"/>
              </a:rPr>
              <a:t>за днем, крокуючи стежиною Добра, діти ростуть і розвиваються,   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ea typeface="Calibri"/>
                <a:cs typeface="Calibri"/>
              </a:rPr>
              <a:t>  навчаються і виховуються, щоб стати справжніми людьми. Тому всім їм  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ea typeface="Calibri"/>
                <a:cs typeface="Calibri"/>
              </a:rPr>
              <a:t>  бажаю, аби кожен з них зійшов на свою вершину, торкнувся своєї зірки,</a:t>
            </a:r>
            <a:endParaRPr lang="ru-RU" sz="1100" dirty="0">
              <a:ea typeface="Calibri"/>
              <a:cs typeface="Times New Roman"/>
            </a:endParaRPr>
          </a:p>
          <a:p>
            <a:r>
              <a:rPr lang="uk-UA" sz="2000" b="1" dirty="0">
                <a:ea typeface="Calibri"/>
              </a:rPr>
              <a:t>  проміння котрої осяє шлях у майбутнє.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3" y="1124744"/>
            <a:ext cx="871296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ea typeface="Calibri"/>
                <a:cs typeface="Calibri"/>
              </a:rPr>
              <a:t>На сьогоднішній день в нашій школі навчається три покоління моїх   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ea typeface="Calibri"/>
                <a:cs typeface="Calibri"/>
              </a:rPr>
              <a:t>  учнів : 1 клас, 5 </a:t>
            </a:r>
            <a:r>
              <a:rPr lang="uk-UA" sz="2000" b="1" dirty="0" err="1">
                <a:ea typeface="Calibri"/>
                <a:cs typeface="Calibri"/>
              </a:rPr>
              <a:t>клас</a:t>
            </a:r>
            <a:r>
              <a:rPr lang="uk-UA" sz="2000" b="1" dirty="0">
                <a:ea typeface="Calibri"/>
                <a:cs typeface="Calibri"/>
              </a:rPr>
              <a:t>, 9 </a:t>
            </a:r>
            <a:r>
              <a:rPr lang="uk-UA" sz="2000" b="1" dirty="0" err="1">
                <a:ea typeface="Calibri"/>
                <a:cs typeface="Calibri"/>
              </a:rPr>
              <a:t>клас</a:t>
            </a:r>
            <a:r>
              <a:rPr lang="uk-UA" sz="2000" b="1" dirty="0">
                <a:ea typeface="Calibri"/>
                <a:cs typeface="Calibri"/>
              </a:rPr>
              <a:t>.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19025" y="332656"/>
            <a:ext cx="74940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i="1" dirty="0" smtClean="0">
                <a:ln w="12700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</a:rPr>
              <a:t>           Мої </a:t>
            </a:r>
            <a:r>
              <a:rPr lang="uk-UA" sz="3600" b="1" i="1" dirty="0">
                <a:ln w="12700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</a:rPr>
              <a:t>учні - моя радість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709" y="2348880"/>
            <a:ext cx="3122607" cy="2313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39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252520" cy="554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4800" b="1" i="1" dirty="0" smtClean="0">
                <a:ln w="285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Calibri"/>
              </a:rPr>
              <a:t>               Вершини </a:t>
            </a:r>
            <a:r>
              <a:rPr lang="uk-UA" sz="4800" b="1" i="1" dirty="0">
                <a:ln w="285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Calibri"/>
              </a:rPr>
              <a:t>успіху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b="1" dirty="0">
                <a:solidFill>
                  <a:srgbClr val="000000"/>
                </a:solidFill>
                <a:ea typeface="Calibri"/>
                <a:cs typeface="Calibri"/>
              </a:rPr>
              <a:t>    </a:t>
            </a:r>
            <a:r>
              <a:rPr lang="uk-UA" sz="2600" b="1" dirty="0">
                <a:solidFill>
                  <a:srgbClr val="000000"/>
                </a:solidFill>
                <a:ea typeface="Calibri"/>
                <a:cs typeface="Calibri"/>
              </a:rPr>
              <a:t>Роботу вчителя початкових класів можна порівняти з працею </a:t>
            </a:r>
            <a:r>
              <a:rPr lang="uk-UA" sz="2600" b="1" dirty="0" smtClean="0">
                <a:solidFill>
                  <a:srgbClr val="000000"/>
                </a:solidFill>
                <a:ea typeface="Calibri"/>
                <a:cs typeface="Calibri"/>
              </a:rPr>
              <a:t>хлібороба</a:t>
            </a:r>
            <a:r>
              <a:rPr lang="uk-UA" sz="2600" b="1" dirty="0">
                <a:solidFill>
                  <a:srgbClr val="000000"/>
                </a:solidFill>
                <a:ea typeface="Calibri"/>
                <a:cs typeface="Calibri"/>
              </a:rPr>
              <a:t>, який, висіваючи зерно, очікує доброго врожаю через </a:t>
            </a:r>
            <a:r>
              <a:rPr lang="uk-UA" sz="2600" b="1" dirty="0" smtClean="0">
                <a:solidFill>
                  <a:srgbClr val="000000"/>
                </a:solidFill>
                <a:ea typeface="Calibri"/>
                <a:cs typeface="Calibri"/>
              </a:rPr>
              <a:t>певний </a:t>
            </a:r>
            <a:r>
              <a:rPr lang="uk-UA" sz="2600" b="1" dirty="0">
                <a:solidFill>
                  <a:srgbClr val="000000"/>
                </a:solidFill>
                <a:ea typeface="Calibri"/>
                <a:cs typeface="Calibri"/>
              </a:rPr>
              <a:t>період часу. Тому клопітка праця вчителя початкових </a:t>
            </a:r>
            <a:r>
              <a:rPr lang="uk-UA" sz="2600" b="1" dirty="0" smtClean="0">
                <a:solidFill>
                  <a:srgbClr val="000000"/>
                </a:solidFill>
                <a:ea typeface="Calibri"/>
                <a:cs typeface="Calibri"/>
              </a:rPr>
              <a:t>класів </a:t>
            </a:r>
            <a:r>
              <a:rPr lang="uk-UA" sz="2600" b="1" dirty="0">
                <a:solidFill>
                  <a:srgbClr val="000000"/>
                </a:solidFill>
                <a:ea typeface="Calibri"/>
                <a:cs typeface="Calibri"/>
              </a:rPr>
              <a:t>дає міцний фундамент для високих досягнень учнів у </a:t>
            </a:r>
            <a:r>
              <a:rPr lang="uk-UA" sz="2600" b="1" dirty="0" smtClean="0">
                <a:solidFill>
                  <a:srgbClr val="000000"/>
                </a:solidFill>
                <a:ea typeface="Calibri"/>
                <a:cs typeface="Calibri"/>
              </a:rPr>
              <a:t>старшій </a:t>
            </a:r>
            <a:r>
              <a:rPr lang="uk-UA" sz="2600" b="1" dirty="0">
                <a:solidFill>
                  <a:srgbClr val="000000"/>
                </a:solidFill>
                <a:ea typeface="Calibri"/>
                <a:cs typeface="Calibri"/>
              </a:rPr>
              <a:t>школі.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600" b="1" dirty="0">
                <a:solidFill>
                  <a:srgbClr val="000000"/>
                </a:solidFill>
                <a:ea typeface="Calibri"/>
                <a:cs typeface="Calibri"/>
              </a:rPr>
              <a:t>      Аналізуючи свою роботу, можу з впевненістю сказати, що труди </a:t>
            </a:r>
            <a:r>
              <a:rPr lang="uk-UA" sz="2600" b="1" dirty="0" smtClean="0">
                <a:solidFill>
                  <a:srgbClr val="000000"/>
                </a:solidFill>
                <a:ea typeface="Calibri"/>
                <a:cs typeface="Calibri"/>
              </a:rPr>
              <a:t>мої </a:t>
            </a:r>
            <a:r>
              <a:rPr lang="uk-UA" sz="2600" b="1" dirty="0">
                <a:solidFill>
                  <a:srgbClr val="000000"/>
                </a:solidFill>
                <a:ea typeface="Calibri"/>
                <a:cs typeface="Calibri"/>
              </a:rPr>
              <a:t>немарні : рівень знань моїх учнів </a:t>
            </a:r>
            <a:r>
              <a:rPr lang="uk-UA" sz="2600" b="1" dirty="0" smtClean="0">
                <a:solidFill>
                  <a:srgbClr val="000000"/>
                </a:solidFill>
                <a:ea typeface="Calibri"/>
                <a:cs typeface="Calibri"/>
              </a:rPr>
              <a:t>– старшокласників </a:t>
            </a:r>
            <a:r>
              <a:rPr lang="uk-UA" sz="2600" b="1" dirty="0">
                <a:solidFill>
                  <a:srgbClr val="000000"/>
                </a:solidFill>
                <a:ea typeface="Calibri"/>
                <a:cs typeface="Calibri"/>
              </a:rPr>
              <a:t>не </a:t>
            </a:r>
            <a:r>
              <a:rPr lang="uk-UA" sz="2600" b="1" dirty="0" smtClean="0">
                <a:solidFill>
                  <a:srgbClr val="000000"/>
                </a:solidFill>
                <a:ea typeface="Calibri"/>
                <a:cs typeface="Calibri"/>
              </a:rPr>
              <a:t>знизився</a:t>
            </a:r>
            <a:r>
              <a:rPr lang="uk-UA" sz="2600" b="1" dirty="0">
                <a:solidFill>
                  <a:srgbClr val="000000"/>
                </a:solidFill>
                <a:ea typeface="Calibri"/>
                <a:cs typeface="Calibri"/>
              </a:rPr>
              <a:t>. Так відмінники </a:t>
            </a:r>
            <a:r>
              <a:rPr lang="ru-RU" sz="2600" b="1" dirty="0">
                <a:solidFill>
                  <a:srgbClr val="000000"/>
                </a:solidFill>
                <a:ea typeface="Calibri"/>
                <a:cs typeface="Calibri"/>
              </a:rPr>
              <a:t>- </a:t>
            </a:r>
            <a:r>
              <a:rPr lang="uk-UA" sz="2600" b="1" dirty="0" err="1">
                <a:solidFill>
                  <a:srgbClr val="000000"/>
                </a:solidFill>
                <a:ea typeface="Calibri"/>
                <a:cs typeface="Calibri"/>
              </a:rPr>
              <a:t>дев</a:t>
            </a:r>
            <a:r>
              <a:rPr lang="ru-RU" sz="2600" b="1" dirty="0">
                <a:solidFill>
                  <a:srgbClr val="000000"/>
                </a:solidFill>
                <a:ea typeface="Calibri"/>
                <a:cs typeface="Calibri"/>
              </a:rPr>
              <a:t>’</a:t>
            </a:r>
            <a:r>
              <a:rPr lang="uk-UA" sz="2600" b="1" dirty="0" err="1">
                <a:solidFill>
                  <a:srgbClr val="000000"/>
                </a:solidFill>
                <a:ea typeface="Calibri"/>
                <a:cs typeface="Calibri"/>
              </a:rPr>
              <a:t>ятикласники</a:t>
            </a:r>
            <a:r>
              <a:rPr lang="uk-UA" sz="2600" b="1" dirty="0">
                <a:solidFill>
                  <a:srgbClr val="000000"/>
                </a:solidFill>
                <a:ea typeface="Calibri"/>
                <a:cs typeface="Calibri"/>
              </a:rPr>
              <a:t> досягли високих </a:t>
            </a:r>
            <a:r>
              <a:rPr lang="uk-UA" sz="2600" b="1" dirty="0" smtClean="0">
                <a:solidFill>
                  <a:srgbClr val="000000"/>
                </a:solidFill>
                <a:ea typeface="Calibri"/>
                <a:cs typeface="Calibri"/>
              </a:rPr>
              <a:t>результатів </a:t>
            </a:r>
            <a:r>
              <a:rPr lang="uk-UA" sz="2600" b="1" dirty="0">
                <a:solidFill>
                  <a:srgbClr val="000000"/>
                </a:solidFill>
                <a:ea typeface="Calibri"/>
                <a:cs typeface="Calibri"/>
              </a:rPr>
              <a:t>в різних конкурсах і олімпіадах.</a:t>
            </a:r>
            <a:endParaRPr lang="ru-RU" sz="11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626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dirty="0" smtClean="0">
                <a:ea typeface="Calibri"/>
                <a:cs typeface="Calibri"/>
              </a:rPr>
              <a:t>   </a:t>
            </a:r>
            <a:r>
              <a:rPr lang="uk-UA" sz="2400" b="1" dirty="0" smtClean="0">
                <a:ea typeface="Calibri"/>
                <a:cs typeface="Calibri"/>
              </a:rPr>
              <a:t>Материнський </a:t>
            </a:r>
            <a:r>
              <a:rPr lang="uk-UA" sz="2400" b="1" dirty="0">
                <a:ea typeface="Calibri"/>
                <a:cs typeface="Calibri"/>
              </a:rPr>
              <a:t>Дмитро :           </a:t>
            </a:r>
            <a:r>
              <a:rPr lang="uk-UA" sz="2400" b="1" dirty="0" smtClean="0">
                <a:ea typeface="Calibri"/>
                <a:cs typeface="Calibri"/>
              </a:rPr>
              <a:t>трудове </a:t>
            </a:r>
            <a:r>
              <a:rPr lang="uk-UA" sz="2400" b="1" dirty="0">
                <a:ea typeface="Calibri"/>
                <a:cs typeface="Calibri"/>
              </a:rPr>
              <a:t>навчання -              ɪɪ місце;</a:t>
            </a:r>
            <a:endParaRPr lang="ru-RU" sz="11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4429760" algn="l"/>
              </a:tabLst>
            </a:pPr>
            <a:r>
              <a:rPr lang="uk-UA" sz="2400" b="1" dirty="0">
                <a:ea typeface="Calibri"/>
                <a:cs typeface="Calibri"/>
              </a:rPr>
              <a:t>   Кіндрат Соломія :                        фізика -                                    ɪɪɪ місце;</a:t>
            </a:r>
            <a:endParaRPr lang="ru-RU" sz="11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3562350" algn="l"/>
                <a:tab pos="4429760" algn="l"/>
              </a:tabLst>
            </a:pPr>
            <a:r>
              <a:rPr lang="uk-UA" sz="2400" b="1" dirty="0">
                <a:ea typeface="Calibri"/>
                <a:cs typeface="Calibri"/>
              </a:rPr>
              <a:t>	         конкурс ім. П. </a:t>
            </a:r>
            <a:r>
              <a:rPr lang="uk-UA" sz="2400" b="1" dirty="0" err="1">
                <a:ea typeface="Calibri"/>
                <a:cs typeface="Calibri"/>
              </a:rPr>
              <a:t>Яцика</a:t>
            </a:r>
            <a:r>
              <a:rPr lang="uk-UA" sz="2400" b="1" dirty="0">
                <a:ea typeface="Calibri"/>
                <a:cs typeface="Calibri"/>
              </a:rPr>
              <a:t> -         ɪɪɪ місце;</a:t>
            </a:r>
            <a:endParaRPr lang="ru-RU" sz="11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4097020" algn="l"/>
                <a:tab pos="4429760" algn="l"/>
              </a:tabLst>
            </a:pPr>
            <a:r>
              <a:rPr lang="uk-UA" sz="2400" b="1" dirty="0">
                <a:ea typeface="Calibri"/>
                <a:cs typeface="Calibri"/>
              </a:rPr>
              <a:t>   Вуїв Наталія :	 </a:t>
            </a:r>
            <a:r>
              <a:rPr lang="uk-UA" sz="2400" b="1" dirty="0" smtClean="0">
                <a:ea typeface="Calibri"/>
                <a:cs typeface="Calibri"/>
              </a:rPr>
              <a:t>хімія </a:t>
            </a:r>
            <a:r>
              <a:rPr lang="uk-UA" sz="2400" b="1" dirty="0">
                <a:ea typeface="Calibri"/>
                <a:cs typeface="Calibri"/>
              </a:rPr>
              <a:t>-                                        </a:t>
            </a:r>
            <a:r>
              <a:rPr lang="uk-UA" sz="2400" b="1" dirty="0" smtClean="0">
                <a:ea typeface="Calibri"/>
                <a:cs typeface="Calibri"/>
              </a:rPr>
              <a:t> ɪɪ </a:t>
            </a:r>
            <a:r>
              <a:rPr lang="uk-UA" sz="2400" b="1" dirty="0">
                <a:ea typeface="Calibri"/>
                <a:cs typeface="Calibri"/>
              </a:rPr>
              <a:t>місце;</a:t>
            </a:r>
            <a:endParaRPr lang="ru-RU" sz="11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4120515" algn="l"/>
                <a:tab pos="4429760" algn="l"/>
              </a:tabLst>
            </a:pPr>
            <a:r>
              <a:rPr lang="uk-UA" sz="2400" b="1" dirty="0">
                <a:ea typeface="Calibri"/>
                <a:cs typeface="Calibri"/>
              </a:rPr>
              <a:t>	 правознавство -                     ɪɪ місце;</a:t>
            </a:r>
            <a:endParaRPr lang="ru-RU" sz="11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b="1" dirty="0">
                <a:ea typeface="Calibri"/>
                <a:cs typeface="Calibri"/>
              </a:rPr>
              <a:t>                                                             </a:t>
            </a:r>
            <a:r>
              <a:rPr lang="uk-UA" sz="2400" b="1" dirty="0" smtClean="0">
                <a:ea typeface="Calibri"/>
                <a:cs typeface="Calibri"/>
              </a:rPr>
              <a:t>  астрономія </a:t>
            </a:r>
            <a:r>
              <a:rPr lang="uk-UA" sz="2400" b="1" dirty="0">
                <a:ea typeface="Calibri"/>
                <a:cs typeface="Calibri"/>
              </a:rPr>
              <a:t>-                          ɪɪɪ місце;</a:t>
            </a:r>
            <a:endParaRPr lang="ru-RU" sz="11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4548505" algn="l"/>
              </a:tabLst>
            </a:pPr>
            <a:r>
              <a:rPr lang="uk-UA" sz="2400" b="1" dirty="0">
                <a:ea typeface="Calibri"/>
                <a:cs typeface="Calibri"/>
              </a:rPr>
              <a:t>                                                             </a:t>
            </a:r>
            <a:r>
              <a:rPr lang="uk-UA" sz="2400" b="1" dirty="0" smtClean="0">
                <a:ea typeface="Calibri"/>
                <a:cs typeface="Calibri"/>
              </a:rPr>
              <a:t> конкурс </a:t>
            </a:r>
            <a:r>
              <a:rPr lang="uk-UA" sz="2400" b="1" dirty="0">
                <a:ea typeface="Calibri"/>
                <a:cs typeface="Calibri"/>
              </a:rPr>
              <a:t>ім. Т. Шевченка -  ɪɪɪ місце;</a:t>
            </a:r>
            <a:endParaRPr lang="ru-RU" sz="11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4168140" algn="l"/>
                <a:tab pos="7623810" algn="l"/>
              </a:tabLst>
            </a:pPr>
            <a:r>
              <a:rPr lang="uk-UA" sz="2400" b="1" dirty="0">
                <a:ea typeface="Calibri"/>
                <a:cs typeface="Calibri"/>
              </a:rPr>
              <a:t>   </a:t>
            </a:r>
            <a:r>
              <a:rPr lang="uk-UA" sz="2400" b="1" dirty="0" err="1">
                <a:ea typeface="Calibri"/>
                <a:cs typeface="Calibri"/>
              </a:rPr>
              <a:t>Яріш</a:t>
            </a:r>
            <a:r>
              <a:rPr lang="uk-UA" sz="2400" b="1" dirty="0">
                <a:ea typeface="Calibri"/>
                <a:cs typeface="Calibri"/>
              </a:rPr>
              <a:t> Руслана: 	</a:t>
            </a:r>
            <a:r>
              <a:rPr lang="uk-UA" sz="2400" b="1" dirty="0" smtClean="0">
                <a:ea typeface="Calibri"/>
                <a:cs typeface="Calibri"/>
              </a:rPr>
              <a:t>географія </a:t>
            </a:r>
            <a:r>
              <a:rPr lang="uk-UA" sz="2400" b="1" dirty="0">
                <a:ea typeface="Calibri"/>
                <a:cs typeface="Calibri"/>
              </a:rPr>
              <a:t>-	 ɪɪ місце;</a:t>
            </a:r>
            <a:endParaRPr lang="ru-RU" sz="11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4168140" algn="l"/>
                <a:tab pos="7623810" algn="l"/>
              </a:tabLst>
            </a:pPr>
            <a:r>
              <a:rPr lang="uk-UA" sz="2400" b="1" dirty="0">
                <a:ea typeface="Calibri"/>
                <a:cs typeface="Calibri"/>
              </a:rPr>
              <a:t>	</a:t>
            </a:r>
            <a:r>
              <a:rPr lang="uk-UA" sz="2400" b="1" dirty="0" smtClean="0">
                <a:ea typeface="Calibri"/>
                <a:cs typeface="Calibri"/>
              </a:rPr>
              <a:t>біологія </a:t>
            </a:r>
            <a:r>
              <a:rPr lang="uk-UA" sz="2400" b="1" dirty="0">
                <a:ea typeface="Calibri"/>
                <a:cs typeface="Calibri"/>
              </a:rPr>
              <a:t>–	 ɪɪ місце;</a:t>
            </a:r>
            <a:endParaRPr lang="ru-RU" sz="11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4168140" algn="l"/>
                <a:tab pos="7623810" algn="l"/>
              </a:tabLst>
            </a:pPr>
            <a:r>
              <a:rPr lang="uk-UA" sz="2400" b="1" dirty="0">
                <a:ea typeface="Calibri"/>
                <a:cs typeface="Calibri"/>
              </a:rPr>
              <a:t>                                                              українська мова -	 ɪɪ місце;</a:t>
            </a:r>
            <a:endParaRPr lang="ru-RU" sz="11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4168140" algn="l"/>
                <a:tab pos="7659370" algn="l"/>
              </a:tabLst>
            </a:pPr>
            <a:r>
              <a:rPr lang="uk-UA" sz="2400" b="1" dirty="0">
                <a:ea typeface="Calibri"/>
                <a:cs typeface="Calibri"/>
              </a:rPr>
              <a:t>	</a:t>
            </a:r>
            <a:r>
              <a:rPr lang="uk-UA" sz="2400" b="1" dirty="0" smtClean="0">
                <a:ea typeface="Calibri"/>
                <a:cs typeface="Calibri"/>
              </a:rPr>
              <a:t>англійська </a:t>
            </a:r>
            <a:r>
              <a:rPr lang="uk-UA" sz="2400" b="1" dirty="0">
                <a:ea typeface="Calibri"/>
                <a:cs typeface="Calibri"/>
              </a:rPr>
              <a:t>мова -	ɪɪɪ місце;</a:t>
            </a:r>
            <a:endParaRPr lang="ru-RU" sz="11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4168140" algn="l"/>
                <a:tab pos="7659370" algn="l"/>
              </a:tabLst>
            </a:pPr>
            <a:r>
              <a:rPr lang="uk-UA" sz="2400" b="1" dirty="0">
                <a:ea typeface="Calibri"/>
                <a:cs typeface="Calibri"/>
              </a:rPr>
              <a:t>	</a:t>
            </a:r>
            <a:r>
              <a:rPr lang="uk-UA" sz="2400" b="1" dirty="0" smtClean="0">
                <a:ea typeface="Calibri"/>
                <a:cs typeface="Calibri"/>
              </a:rPr>
              <a:t>історія </a:t>
            </a:r>
            <a:r>
              <a:rPr lang="uk-UA" sz="2400" b="1" dirty="0">
                <a:ea typeface="Calibri"/>
                <a:cs typeface="Calibri"/>
              </a:rPr>
              <a:t>- 	  ɪ місце;</a:t>
            </a:r>
            <a:endParaRPr lang="ru-RU" sz="11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b="1" dirty="0">
                <a:ea typeface="Calibri"/>
                <a:cs typeface="Calibri"/>
              </a:rPr>
              <a:t>     А також Руслана – переможець ɪɪɪ етапу учнівської олімпіади з історії і </a:t>
            </a:r>
            <a:r>
              <a:rPr lang="uk-UA" sz="2400" b="1" dirty="0" smtClean="0">
                <a:ea typeface="Calibri"/>
                <a:cs typeface="Calibri"/>
              </a:rPr>
              <a:t>стала </a:t>
            </a:r>
            <a:r>
              <a:rPr lang="uk-UA" sz="2400" b="1" dirty="0">
                <a:ea typeface="Calibri"/>
                <a:cs typeface="Calibri"/>
              </a:rPr>
              <a:t>учасником  ɪʏ етапу Всеукраїнської учнівської олімпіади з історії. </a:t>
            </a:r>
            <a:endParaRPr lang="ru-RU" sz="11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9478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oleksiy\Рабочий стол\Мама\img00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5823"/>
            <a:ext cx="4010660" cy="5676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Documents and Settings\oleksiy\Рабочий стол\Мама\img00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3151"/>
            <a:ext cx="4025265" cy="56648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05216" y="116632"/>
            <a:ext cx="90364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</a:rPr>
              <a:t>   В розділі ,,Школа виховання</a:t>
            </a:r>
            <a:r>
              <a:rPr lang="en-US" sz="2800" b="1" i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</a:rPr>
              <a:t>’’</a:t>
            </a:r>
            <a:r>
              <a:rPr lang="uk-UA" sz="2800" b="1" i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</a:rPr>
              <a:t> журналу ,,Розкажіть онуку</a:t>
            </a:r>
            <a:r>
              <a:rPr lang="en-US" sz="2800" b="1" i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</a:rPr>
              <a:t>’’</a:t>
            </a:r>
            <a:r>
              <a:rPr lang="uk-UA" sz="2800" b="1" i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</a:rPr>
              <a:t>  надрукований сценарій родинного свята ,,А над світом українська вишивка цвіте</a:t>
            </a:r>
            <a:r>
              <a:rPr lang="en-US" sz="2800" b="1" i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</a:rPr>
              <a:t>’’</a:t>
            </a:r>
            <a:r>
              <a:rPr lang="uk-UA" sz="2800" b="1" i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</a:rPr>
              <a:t>.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162219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78" y="85800"/>
            <a:ext cx="9030217" cy="6803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0" b="1" dirty="0" smtClean="0">
                <a:ln w="953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1F497D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Calibri"/>
              </a:rPr>
              <a:t>           </a:t>
            </a:r>
            <a:r>
              <a:rPr lang="uk-UA" sz="6000" b="1" dirty="0" smtClean="0">
                <a:ln w="953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1F497D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Calibri"/>
              </a:rPr>
              <a:t>Загальні </a:t>
            </a:r>
            <a:r>
              <a:rPr lang="uk-UA" sz="6000" b="1" dirty="0">
                <a:ln w="953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1F497D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Calibri"/>
              </a:rPr>
              <a:t>відомості 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6000" b="1" i="1" dirty="0">
                <a:ln w="953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943634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Calibri"/>
              </a:rPr>
              <a:t>          </a:t>
            </a:r>
            <a:r>
              <a:rPr lang="uk-UA" sz="5000" b="1" i="1" dirty="0">
                <a:ln w="953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Calibri"/>
              </a:rPr>
              <a:t>Ковбас Надія Адамівна</a:t>
            </a:r>
            <a:endParaRPr lang="ru-RU" sz="1100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600" b="1" i="1" dirty="0">
                <a:ln w="953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Calibri"/>
              </a:rPr>
              <a:t>  </a:t>
            </a:r>
            <a:r>
              <a:rPr lang="uk-UA" sz="2400" b="1" i="1" dirty="0">
                <a:ln w="953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Calibri"/>
              </a:rPr>
              <a:t>Дата народження: 10 червня 1965р.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400" b="1" i="1" dirty="0">
                <a:ln w="953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Calibri"/>
              </a:rPr>
              <a:t>  Освіта: вища 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400" b="1" i="1" dirty="0">
                <a:ln w="953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Calibri"/>
              </a:rPr>
              <a:t>  У 1984р. закінчила </a:t>
            </a:r>
            <a:r>
              <a:rPr lang="uk-UA" sz="2400" b="1" i="1" dirty="0" err="1">
                <a:ln w="953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Calibri"/>
              </a:rPr>
              <a:t>Чортківське</a:t>
            </a:r>
            <a:r>
              <a:rPr lang="uk-UA" sz="2400" b="1" i="1" dirty="0">
                <a:ln w="953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Calibri"/>
              </a:rPr>
              <a:t> педагогічне училище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400" b="1" i="1" dirty="0">
                <a:ln w="953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Calibri"/>
              </a:rPr>
              <a:t>  У 1990р. - Тернопільський педагогічний </a:t>
            </a:r>
            <a:r>
              <a:rPr lang="uk-UA" sz="2400" b="1" i="1" dirty="0" smtClean="0">
                <a:ln w="953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Calibri"/>
              </a:rPr>
              <a:t>інститут ім. Я.Галана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400" b="1" i="1" dirty="0">
                <a:ln w="953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Calibri"/>
              </a:rPr>
              <a:t>  Професія: вчитель початкових класів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400" b="1" i="1" dirty="0">
                <a:ln w="953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Calibri"/>
              </a:rPr>
              <a:t>  Місце роботи: Скомороська ЗОШ ɪ-ɪɪ ступенів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400" b="1" i="1" dirty="0">
                <a:ln w="953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Calibri"/>
              </a:rPr>
              <a:t>  Стаж роботи: 29 років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400" b="1" i="1" dirty="0">
                <a:ln w="953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Calibri"/>
              </a:rPr>
              <a:t>  Категорія: вища</a:t>
            </a:r>
            <a:endParaRPr lang="ru-RU" sz="11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116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71400"/>
            <a:ext cx="9144000" cy="7175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4800" b="1" i="1" dirty="0" smtClean="0">
                <a:solidFill>
                  <a:srgbClr val="1F497D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Calibri"/>
              </a:rPr>
              <a:t>            Позакласна </a:t>
            </a:r>
            <a:r>
              <a:rPr lang="uk-UA" sz="4800" b="1" i="1" dirty="0">
                <a:solidFill>
                  <a:srgbClr val="1F497D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Calibri"/>
              </a:rPr>
              <a:t>робота</a:t>
            </a:r>
            <a:endParaRPr lang="ru-RU" sz="1100" dirty="0">
              <a:ea typeface="Calibri"/>
              <a:cs typeface="Times New Roman"/>
            </a:endParaRPr>
          </a:p>
          <a:p>
            <a:pPr marL="180340" indent="179705">
              <a:lnSpc>
                <a:spcPct val="115000"/>
              </a:lnSpc>
              <a:spcAft>
                <a:spcPts val="0"/>
              </a:spcAft>
            </a:pPr>
            <a:r>
              <a:rPr lang="uk-UA" sz="2300" b="1" dirty="0">
                <a:ea typeface="Calibri"/>
                <a:cs typeface="Calibri"/>
              </a:rPr>
              <a:t>Переступаючи поріг рідної школи, дітлахи переконуються, що навчання в школі – не просто уроки і перерви, а ще й дуже цікаві позакласні заходи(свята, класні години, конкурси, турніри, екскурсії, вікторини, змагання і ін.), які роблять нову шкільну сім’ю дружною та єдиною. Серед проведених – свята ,,Посвята в першокласники</a:t>
            </a:r>
            <a:r>
              <a:rPr lang="ru-RU" sz="2300" b="1" dirty="0">
                <a:ea typeface="Calibri"/>
                <a:cs typeface="Calibri"/>
              </a:rPr>
              <a:t>’’</a:t>
            </a:r>
            <a:r>
              <a:rPr lang="uk-UA" sz="2300" b="1" dirty="0">
                <a:ea typeface="Calibri"/>
                <a:cs typeface="Calibri"/>
              </a:rPr>
              <a:t>, </a:t>
            </a:r>
            <a:endParaRPr lang="ru-RU" sz="23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300" b="1" dirty="0">
                <a:ea typeface="Calibri"/>
                <a:cs typeface="Calibri"/>
              </a:rPr>
              <a:t>  ,,До нас прийшов Святий </a:t>
            </a:r>
            <a:r>
              <a:rPr lang="uk-UA" sz="2300" b="1" dirty="0" err="1">
                <a:ea typeface="Calibri"/>
                <a:cs typeface="Calibri"/>
              </a:rPr>
              <a:t>Миколай’</a:t>
            </a:r>
            <a:r>
              <a:rPr lang="ru-RU" sz="2300" b="1" dirty="0">
                <a:ea typeface="Calibri"/>
                <a:cs typeface="Calibri"/>
              </a:rPr>
              <a:t>’</a:t>
            </a:r>
            <a:r>
              <a:rPr lang="uk-UA" sz="2300" b="1" dirty="0">
                <a:ea typeface="Calibri"/>
                <a:cs typeface="Calibri"/>
              </a:rPr>
              <a:t>, ,,Новорічні та </a:t>
            </a:r>
            <a:r>
              <a:rPr lang="uk-UA" sz="2300" b="1" dirty="0" smtClean="0">
                <a:ea typeface="Calibri"/>
                <a:cs typeface="Calibri"/>
              </a:rPr>
              <a:t>Різдвяні    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300" b="1" dirty="0">
                <a:ea typeface="Calibri"/>
                <a:cs typeface="Calibri"/>
              </a:rPr>
              <a:t> </a:t>
            </a:r>
            <a:r>
              <a:rPr lang="uk-UA" sz="2300" b="1" dirty="0" smtClean="0">
                <a:ea typeface="Calibri"/>
                <a:cs typeface="Calibri"/>
              </a:rPr>
              <a:t>   передзвони</a:t>
            </a:r>
            <a:r>
              <a:rPr lang="ru-RU" sz="2300" b="1" dirty="0">
                <a:ea typeface="Calibri"/>
                <a:cs typeface="Calibri"/>
              </a:rPr>
              <a:t>’’</a:t>
            </a:r>
            <a:r>
              <a:rPr lang="uk-UA" sz="2300" b="1" dirty="0">
                <a:ea typeface="Calibri"/>
                <a:cs typeface="Calibri"/>
              </a:rPr>
              <a:t>.</a:t>
            </a:r>
            <a:endParaRPr lang="ru-RU" sz="2300" b="1" dirty="0">
              <a:ea typeface="Calibri"/>
              <a:cs typeface="Times New Roman"/>
            </a:endParaRPr>
          </a:p>
          <a:p>
            <a:pPr marL="180340" indent="-180340">
              <a:lnSpc>
                <a:spcPct val="115000"/>
              </a:lnSpc>
              <a:spcAft>
                <a:spcPts val="0"/>
              </a:spcAft>
            </a:pPr>
            <a:r>
              <a:rPr lang="uk-UA" sz="2300" b="1" dirty="0">
                <a:ea typeface="Calibri"/>
                <a:cs typeface="Calibri"/>
              </a:rPr>
              <a:t>       Мої учні дуже активні і працьовиті. Усі були учасниками всеукраїнського суспільно – природничого конкурсу ,,Кришталева сова</a:t>
            </a:r>
            <a:r>
              <a:rPr lang="ru-RU" sz="2300" b="1" dirty="0">
                <a:ea typeface="Calibri"/>
                <a:cs typeface="Calibri"/>
              </a:rPr>
              <a:t>’’</a:t>
            </a:r>
            <a:r>
              <a:rPr lang="uk-UA" sz="2300" b="1" dirty="0">
                <a:ea typeface="Calibri"/>
                <a:cs typeface="Calibri"/>
              </a:rPr>
              <a:t> і нагороджені почесними грамотами і подарунками, </a:t>
            </a:r>
            <a:endParaRPr lang="uk-UA" sz="2300" b="1" dirty="0" smtClean="0">
              <a:ea typeface="Calibri"/>
              <a:cs typeface="Calibri"/>
            </a:endParaRPr>
          </a:p>
          <a:p>
            <a:pPr marL="180340" indent="-180340">
              <a:lnSpc>
                <a:spcPct val="115000"/>
              </a:lnSpc>
              <a:spcAft>
                <a:spcPts val="0"/>
              </a:spcAft>
            </a:pPr>
            <a:r>
              <a:rPr lang="uk-UA" sz="2300" b="1" dirty="0">
                <a:ea typeface="Calibri"/>
                <a:cs typeface="Calibri"/>
              </a:rPr>
              <a:t> </a:t>
            </a:r>
            <a:r>
              <a:rPr lang="uk-UA" sz="2300" b="1" dirty="0" smtClean="0">
                <a:ea typeface="Calibri"/>
                <a:cs typeface="Calibri"/>
              </a:rPr>
              <a:t>  а </a:t>
            </a:r>
            <a:r>
              <a:rPr lang="uk-UA" sz="2300" b="1" dirty="0">
                <a:ea typeface="Calibri"/>
                <a:cs typeface="Calibri"/>
              </a:rPr>
              <a:t>вчитель – Листом Подяки. </a:t>
            </a:r>
            <a:endParaRPr lang="ru-RU" sz="2300" b="1" dirty="0">
              <a:ea typeface="Calibri"/>
              <a:cs typeface="Times New Roman"/>
            </a:endParaRPr>
          </a:p>
          <a:p>
            <a:pPr marL="180340" indent="-180340">
              <a:lnSpc>
                <a:spcPct val="115000"/>
              </a:lnSpc>
              <a:spcAft>
                <a:spcPts val="0"/>
              </a:spcAft>
            </a:pPr>
            <a:r>
              <a:rPr lang="uk-UA" sz="2300" b="1" dirty="0">
                <a:ea typeface="Calibri"/>
                <a:cs typeface="Calibri"/>
              </a:rPr>
              <a:t>        У 2012 – 2013 </a:t>
            </a:r>
            <a:r>
              <a:rPr lang="uk-UA" sz="2300" b="1" dirty="0" err="1">
                <a:ea typeface="Calibri"/>
                <a:cs typeface="Calibri"/>
              </a:rPr>
              <a:t>н.р</a:t>
            </a:r>
            <a:r>
              <a:rPr lang="uk-UA" sz="2300" b="1" dirty="0">
                <a:ea typeface="Calibri"/>
                <a:cs typeface="Calibri"/>
              </a:rPr>
              <a:t>. мої учні стали учасниками Всеукраїнської </a:t>
            </a:r>
            <a:r>
              <a:rPr lang="uk-UA" sz="2300" b="1" dirty="0" err="1">
                <a:ea typeface="Calibri"/>
                <a:cs typeface="Calibri"/>
              </a:rPr>
              <a:t>історико</a:t>
            </a:r>
            <a:r>
              <a:rPr lang="uk-UA" sz="2300" b="1" dirty="0">
                <a:ea typeface="Calibri"/>
                <a:cs typeface="Calibri"/>
              </a:rPr>
              <a:t> – географічної експедиції учнівської молоді ,,Історія міст і сіл України. Нарис – опис села Скоморохи</a:t>
            </a:r>
            <a:r>
              <a:rPr lang="en-US" sz="2300" b="1" dirty="0">
                <a:ea typeface="Calibri"/>
                <a:cs typeface="Calibri"/>
              </a:rPr>
              <a:t>’’</a:t>
            </a:r>
            <a:r>
              <a:rPr lang="uk-UA" sz="2300" b="1" dirty="0">
                <a:ea typeface="Calibri"/>
                <a:cs typeface="Calibri"/>
              </a:rPr>
              <a:t> і зайняли ɪɪ місце.  </a:t>
            </a:r>
            <a:endParaRPr lang="ru-RU" sz="23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2073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oleksiy\Рабочий стол\Мама\пелехата\DSCF460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8742"/>
            <a:ext cx="6048375" cy="3407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Documents and Settings\oleksiy\Рабочий стол\Мама\пелехата\DSCF495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82541"/>
            <a:ext cx="3978275" cy="298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Documents and Settings\oleksiy\Рабочий стол\Мама\пелехата\DSCF515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44" y="3582541"/>
            <a:ext cx="3964940" cy="297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518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Мама\Стежками рідного краю\DSCF312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295140" cy="57270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49800" y="5915705"/>
            <a:ext cx="4494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Учні біля хреста, встановленого у 1848 р. на честь скасування кріпосного права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5907576"/>
            <a:ext cx="3672408" cy="1126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indent="90170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ea typeface="Calibri"/>
                <a:cs typeface="Calibri"/>
              </a:rPr>
              <a:t>Вивчаємо ремесла рідного краю</a:t>
            </a:r>
            <a:r>
              <a:rPr lang="uk-UA" dirty="0">
                <a:ea typeface="Calibri"/>
                <a:cs typeface="Calibri"/>
              </a:rPr>
              <a:t> </a:t>
            </a:r>
            <a:r>
              <a:rPr lang="uk-UA" sz="1900" b="1" i="1" dirty="0">
                <a:ea typeface="Calibri"/>
                <a:cs typeface="Calibri"/>
              </a:rPr>
              <a:t>                  </a:t>
            </a:r>
            <a:endParaRPr lang="ru-RU" sz="1100" dirty="0">
              <a:ea typeface="Calibri"/>
              <a:cs typeface="Times New Roman"/>
            </a:endParaRPr>
          </a:p>
          <a:p>
            <a:r>
              <a:rPr lang="uk-UA" sz="1900" b="1" i="1" dirty="0">
                <a:ea typeface="Calibri"/>
              </a:rPr>
              <a:t/>
            </a:r>
            <a:br>
              <a:rPr lang="uk-UA" sz="1900" b="1" i="1" dirty="0">
                <a:ea typeface="Calibri"/>
              </a:rPr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188640"/>
            <a:ext cx="4040243" cy="57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12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9257778" cy="5800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4400" b="1" i="1" dirty="0" smtClean="0">
                <a:solidFill>
                  <a:srgbClr val="1F497D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Calibri"/>
              </a:rPr>
              <a:t>                Виховна </a:t>
            </a:r>
            <a:r>
              <a:rPr lang="uk-UA" sz="4400" b="1" i="1" dirty="0">
                <a:solidFill>
                  <a:srgbClr val="1F497D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Calibri"/>
              </a:rPr>
              <a:t>робота</a:t>
            </a:r>
            <a:endParaRPr lang="ru-RU" sz="1100" dirty="0">
              <a:ea typeface="Calibri"/>
              <a:cs typeface="Times New Roman"/>
            </a:endParaRPr>
          </a:p>
          <a:p>
            <a:r>
              <a:rPr lang="uk-UA" sz="2400" dirty="0">
                <a:ea typeface="Calibri"/>
              </a:rPr>
              <a:t>  </a:t>
            </a:r>
            <a:r>
              <a:rPr lang="uk-UA" sz="2400" b="1" dirty="0" err="1">
                <a:ea typeface="Calibri"/>
              </a:rPr>
              <a:t>Навчально</a:t>
            </a:r>
            <a:r>
              <a:rPr lang="uk-UA" sz="2400" b="1" dirty="0">
                <a:ea typeface="Calibri"/>
              </a:rPr>
              <a:t> - виховний процес – </a:t>
            </a:r>
            <a:r>
              <a:rPr lang="uk-UA" sz="2400" b="1" dirty="0" err="1">
                <a:ea typeface="Calibri"/>
              </a:rPr>
              <a:t>процес</a:t>
            </a:r>
            <a:r>
              <a:rPr lang="uk-UA" sz="2400" b="1" dirty="0">
                <a:ea typeface="Calibri"/>
              </a:rPr>
              <a:t> цілісний. Не можна навчаючи не виховувати, або виховуючи не навчати. Щоразу, зустрічаючи своїх маленьких школярів, постійно замислююся, як ефективніше організувати систему навчання і виховання, щоб дітлахи з любов’ю і радістю прагнули пізнати світ, якнайкраще могли реалізувати свої можливості, щоб якнайглибше ознайомитися з побутом і культурними надбаннями українського народу, як достатньо сформувати у них почуття любові до рідної землі, до села, де вони народились і зростають, де живуть і працюють їхні батьки. Завжди ставлю перед собою мету – створити клас добра, радості, щирості, затишку, взаєморозуміння і взаємоповаги, створити єдину шкільну родину(діти, батьки, вчителі), яка сприятиме гармонійному розвитку дитини.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7364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Мама\Родинне свято Вишивка від роду і до роду супроводжує усе життя\IMG_006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80728"/>
            <a:ext cx="3024336" cy="3965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D:\Мама\Родинне свято Вишивка від роду і до роду супроводжує усе життя\IMG_007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968" y="1772816"/>
            <a:ext cx="2952328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D:\Мама\Родинне свято Вишивка від роду і до роду супроводжує усе життя\IMG_007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496" y="2708920"/>
            <a:ext cx="2924175" cy="3899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67544" y="148624"/>
            <a:ext cx="8136904" cy="836712"/>
          </a:xfrm>
        </p:spPr>
        <p:txBody>
          <a:bodyPr>
            <a:normAutofit fontScale="92500"/>
          </a:bodyPr>
          <a:lstStyle/>
          <a:p>
            <a:pPr algn="l"/>
            <a:r>
              <a:rPr lang="en-US" dirty="0" smtClean="0">
                <a:solidFill>
                  <a:srgbClr val="C00000"/>
                </a:solidFill>
              </a:rPr>
              <a:t>      </a:t>
            </a:r>
            <a:r>
              <a:rPr lang="uk-UA" sz="3600" b="1" dirty="0" smtClean="0">
                <a:solidFill>
                  <a:srgbClr val="C00000"/>
                </a:solidFill>
              </a:rPr>
              <a:t>,,А над світом українська вишивка цвіте</a:t>
            </a:r>
            <a:r>
              <a:rPr lang="en-US" sz="3600" b="1" dirty="0" smtClean="0">
                <a:solidFill>
                  <a:srgbClr val="C00000"/>
                </a:solidFill>
              </a:rPr>
              <a:t>’’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78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Мама\Родинне свято Вишивка від роду і до роду супроводжує усе життя\IMG_006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5997"/>
            <a:ext cx="4267200" cy="3201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D:\Мама\Родинне свято Вишивка від роду і до роду супроводжує усе життя\IMG_008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6632"/>
            <a:ext cx="426466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D:\Мама\Родинне свято Вишивка від роду і до роду супроводжує усе життя\IMG_008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60" y="3501008"/>
            <a:ext cx="426466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Мама\Родинне свято Вишивка від роду і до роду супроводжує усе життя\IMG_008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580" y="3501008"/>
            <a:ext cx="4267200" cy="32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680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7408" y="116632"/>
            <a:ext cx="9144000" cy="4835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i="1" dirty="0" smtClean="0">
                <a:ln w="953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Calibri"/>
              </a:rPr>
              <a:t>                             </a:t>
            </a:r>
            <a:r>
              <a:rPr lang="uk-UA" sz="2800" b="1" i="1" dirty="0" smtClean="0">
                <a:ln w="953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Calibri"/>
              </a:rPr>
              <a:t>Я </a:t>
            </a:r>
            <a:r>
              <a:rPr lang="uk-UA" sz="2800" b="1" i="1" dirty="0">
                <a:ln w="953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Calibri"/>
              </a:rPr>
              <a:t>щоранку заходжу в клас.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800" b="1" i="1" dirty="0">
                <a:ln w="953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Calibri"/>
              </a:rPr>
              <a:t>                             На дитячих обличчях – усміх.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800" b="1" i="1" dirty="0">
                <a:ln w="953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Calibri"/>
              </a:rPr>
              <a:t>                             Що я варта, діти, без вас?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800" b="1" i="1" dirty="0">
                <a:ln w="953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Calibri"/>
              </a:rPr>
              <a:t>                             Ви - натхнення моє і мій успіх.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4800" b="1" i="1" dirty="0">
                <a:ln w="953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Calibri"/>
              </a:rPr>
              <a:t>           </a:t>
            </a:r>
            <a:r>
              <a:rPr lang="uk-UA" sz="4800" b="1" i="1" dirty="0">
                <a:ln w="953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Calibri"/>
              </a:rPr>
              <a:t>Моє педагогічне </a:t>
            </a:r>
            <a:r>
              <a:rPr lang="uk-UA" sz="4800" b="1" i="1" dirty="0" smtClean="0">
                <a:ln w="953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Calibri"/>
              </a:rPr>
              <a:t>кредо: </a:t>
            </a:r>
            <a:endParaRPr lang="ru-RU" sz="1100" dirty="0" smtClean="0">
              <a:solidFill>
                <a:srgbClr val="C00000"/>
              </a:solidFill>
              <a:ea typeface="Calibri"/>
              <a:cs typeface="Times New Roman"/>
            </a:endParaRPr>
          </a:p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uk-UA" sz="3600" b="1" i="1" dirty="0" smtClean="0">
                <a:ln w="953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1F497D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Calibri"/>
              </a:rPr>
              <a:t>              </a:t>
            </a:r>
            <a:r>
              <a:rPr lang="uk-UA" sz="3200" b="1" i="1" dirty="0" smtClean="0">
                <a:ln w="953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1F497D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Calibri"/>
              </a:rPr>
              <a:t>Навчати та виховувати так, </a:t>
            </a:r>
            <a:endParaRPr lang="ru-RU" sz="3200" dirty="0" smtClean="0">
              <a:ea typeface="Calibri"/>
              <a:cs typeface="Times New Roman"/>
            </a:endParaRPr>
          </a:p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uk-UA" sz="3200" b="1" i="1" dirty="0" smtClean="0">
                <a:ln w="953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1F497D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Calibri"/>
              </a:rPr>
              <a:t>       щоб </a:t>
            </a:r>
            <a:r>
              <a:rPr lang="uk-UA" sz="3200" b="1" i="1" dirty="0">
                <a:ln w="953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1F497D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Calibri"/>
              </a:rPr>
              <a:t>у кожному дитячому серці запалити </a:t>
            </a:r>
            <a:r>
              <a:rPr lang="uk-UA" sz="3200" b="1" i="1" dirty="0" smtClean="0">
                <a:ln w="953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1F497D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Calibri"/>
              </a:rPr>
              <a:t>    </a:t>
            </a:r>
          </a:p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uk-UA" sz="3200" b="1" i="1" dirty="0">
                <a:ln w="953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1F497D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Calibri"/>
              </a:rPr>
              <a:t> </a:t>
            </a:r>
            <a:r>
              <a:rPr lang="uk-UA" sz="3200" b="1" i="1" dirty="0" smtClean="0">
                <a:ln w="953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1F497D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Calibri"/>
              </a:rPr>
              <a:t>              вогник </a:t>
            </a:r>
            <a:r>
              <a:rPr lang="uk-UA" sz="3200" b="1" i="1" dirty="0">
                <a:ln w="953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1F497D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Calibri"/>
              </a:rPr>
              <a:t>пізнання, мислення, добра.</a:t>
            </a:r>
            <a:endParaRPr lang="ru-RU" sz="3200" dirty="0"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6496" y="4562220"/>
            <a:ext cx="87300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>
                <a:solidFill>
                  <a:srgbClr val="FF0000"/>
                </a:solidFill>
              </a:rPr>
              <a:t>        </a:t>
            </a:r>
            <a:r>
              <a:rPr lang="uk-UA" sz="4800" b="1" i="1" dirty="0" smtClean="0">
                <a:solidFill>
                  <a:srgbClr val="C00000"/>
                </a:solidFill>
              </a:rPr>
              <a:t>Моє життєве кредо:</a:t>
            </a:r>
          </a:p>
          <a:p>
            <a:r>
              <a:rPr lang="uk-UA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Будь майстром, поетом, артистом,     </a:t>
            </a:r>
          </a:p>
          <a:p>
            <a:r>
              <a:rPr lang="uk-UA" sz="3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художником у справі, яку ти любиш.                 </a:t>
            </a:r>
          </a:p>
          <a:p>
            <a:r>
              <a:rPr lang="uk-UA" sz="3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В.Сухомлинський</a:t>
            </a:r>
            <a:endParaRPr lang="uk-UA" sz="32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039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468560" y="0"/>
            <a:ext cx="9865096" cy="3901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690880" algn="l"/>
              </a:tabLst>
            </a:pPr>
            <a:r>
              <a:rPr lang="en-US" sz="4800" b="1" i="1" spc="300" dirty="0" smtClean="0">
                <a:ln w="5715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1F497D"/>
                </a:solidFill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  <a:ea typeface="Calibri"/>
                <a:cs typeface="Calibri"/>
              </a:rPr>
              <a:t>                </a:t>
            </a:r>
            <a:r>
              <a:rPr lang="uk-UA" sz="4800" b="1" i="1" spc="300" dirty="0" smtClean="0">
                <a:ln w="5715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C00000"/>
                </a:solidFill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  <a:ea typeface="Calibri"/>
                <a:cs typeface="Calibri"/>
              </a:rPr>
              <a:t>Моя </a:t>
            </a:r>
            <a:r>
              <a:rPr lang="uk-UA" sz="4800" b="1" i="1" spc="300" dirty="0">
                <a:ln w="5715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C00000"/>
                </a:solidFill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  <a:ea typeface="Calibri"/>
                <a:cs typeface="Calibri"/>
              </a:rPr>
              <a:t>мета:</a:t>
            </a:r>
            <a:endParaRPr lang="ru-RU" sz="1100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690880" algn="l"/>
              </a:tabLst>
            </a:pPr>
            <a:r>
              <a:rPr lang="uk-UA" sz="2800" b="1" i="1" spc="300" dirty="0">
                <a:ln w="5715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1F497D"/>
                </a:solidFill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  <a:ea typeface="Calibri"/>
                <a:cs typeface="Calibri"/>
              </a:rPr>
              <a:t>         </a:t>
            </a:r>
            <a:r>
              <a:rPr lang="uk-UA" sz="3200" b="1" i="1" spc="300" dirty="0" smtClean="0">
                <a:ln w="5715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000000"/>
                </a:solidFill>
                <a:ea typeface="Calibri"/>
                <a:cs typeface="Calibri"/>
              </a:rPr>
              <a:t>Дати </a:t>
            </a:r>
            <a:r>
              <a:rPr lang="uk-UA" sz="3200" b="1" i="1" spc="300" dirty="0">
                <a:ln w="5715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000000"/>
                </a:solidFill>
                <a:ea typeface="Calibri"/>
                <a:cs typeface="Calibri"/>
              </a:rPr>
              <a:t>міцні знання учням, які стануть  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690880" algn="l"/>
              </a:tabLst>
            </a:pPr>
            <a:r>
              <a:rPr lang="uk-UA" sz="3200" b="1" i="1" spc="300" dirty="0">
                <a:ln w="5715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000000"/>
                </a:solidFill>
                <a:ea typeface="Calibri"/>
                <a:cs typeface="Calibri"/>
              </a:rPr>
              <a:t>      основою для здобуття загальної, 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690880" algn="l"/>
              </a:tabLst>
            </a:pPr>
            <a:r>
              <a:rPr lang="uk-UA" sz="3200" b="1" i="1" spc="300" dirty="0">
                <a:ln w="5715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000000"/>
                </a:solidFill>
                <a:ea typeface="Calibri"/>
                <a:cs typeface="Calibri"/>
              </a:rPr>
              <a:t>      середньої і вищої освіти; 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690880" algn="l"/>
              </a:tabLst>
            </a:pPr>
            <a:r>
              <a:rPr lang="uk-UA" sz="3200" b="1" i="1" spc="300" dirty="0">
                <a:ln w="5715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000000"/>
                </a:solidFill>
                <a:ea typeface="Calibri"/>
                <a:cs typeface="Calibri"/>
              </a:rPr>
              <a:t>      навчити вмінню жити згідно правил і 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690880" algn="l"/>
              </a:tabLst>
            </a:pPr>
            <a:r>
              <a:rPr lang="uk-UA" sz="3200" b="1" i="1" spc="300" dirty="0">
                <a:ln w="5715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000000"/>
                </a:solidFill>
                <a:ea typeface="Calibri"/>
                <a:cs typeface="Calibri"/>
              </a:rPr>
              <a:t>      норм поведінки Людини.</a:t>
            </a:r>
            <a:endParaRPr lang="ru-RU" sz="11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386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7424" y="32160"/>
            <a:ext cx="939653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690880" algn="l"/>
              </a:tabLst>
            </a:pPr>
            <a:r>
              <a:rPr lang="uk-UA" sz="4800" b="1" i="1" spc="300" dirty="0" smtClean="0">
                <a:ln w="5715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1F497D"/>
                </a:solidFill>
                <a:ea typeface="Calibri"/>
                <a:cs typeface="Calibri"/>
              </a:rPr>
              <a:t>         </a:t>
            </a:r>
            <a:r>
              <a:rPr lang="uk-UA" sz="4800" b="1" i="1" spc="300" dirty="0" smtClean="0">
                <a:ln w="5715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C00000"/>
                </a:solidFill>
                <a:ea typeface="Calibri"/>
                <a:cs typeface="Calibri"/>
              </a:rPr>
              <a:t>Завдання </a:t>
            </a:r>
            <a:r>
              <a:rPr lang="uk-UA" sz="4800" b="1" i="1" spc="300" dirty="0">
                <a:ln w="5715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C00000"/>
                </a:solidFill>
                <a:ea typeface="Calibri"/>
                <a:cs typeface="Calibri"/>
              </a:rPr>
              <a:t>учителя</a:t>
            </a:r>
            <a:endParaRPr lang="ru-RU" sz="1100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690880" algn="l"/>
              </a:tabLst>
            </a:pPr>
            <a:r>
              <a:rPr lang="uk-UA" sz="2400" b="1" i="1" spc="300" dirty="0">
                <a:ln w="5715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000000"/>
                </a:solidFill>
                <a:ea typeface="Calibri"/>
                <a:cs typeface="Calibri"/>
              </a:rPr>
              <a:t>    Моя робота спрямована на те, щоб кожен учень </a:t>
            </a:r>
            <a:endParaRPr lang="en-US" sz="2400" b="1" i="1" spc="300" dirty="0" smtClean="0">
              <a:ln w="5715" cap="flat" cmpd="sng" algn="ctr">
                <a:solidFill>
                  <a:srgbClr val="000000"/>
                </a:solidFill>
                <a:prstDash val="solid"/>
                <a:miter lim="0"/>
              </a:ln>
              <a:solidFill>
                <a:srgbClr val="000000"/>
              </a:solidFill>
              <a:ea typeface="Calibri"/>
              <a:cs typeface="Calibri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690880" algn="l"/>
              </a:tabLst>
            </a:pPr>
            <a:r>
              <a:rPr lang="uk-UA" sz="2400" b="1" i="1" spc="300" dirty="0" smtClean="0">
                <a:ln w="5715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000000"/>
                </a:solidFill>
                <a:ea typeface="Calibri"/>
                <a:cs typeface="Calibri"/>
              </a:rPr>
              <a:t>Міг</a:t>
            </a:r>
            <a:r>
              <a:rPr lang="en-US" sz="2400" b="1" i="1" spc="300" dirty="0" smtClean="0">
                <a:ln w="5715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uk-UA" sz="2400" b="1" i="1" spc="300" dirty="0" smtClean="0">
                <a:ln w="5715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000000"/>
                </a:solidFill>
                <a:ea typeface="Calibri"/>
                <a:cs typeface="Calibri"/>
              </a:rPr>
              <a:t>:</a:t>
            </a:r>
            <a:r>
              <a:rPr lang="en-US" sz="2400" b="1" i="1" spc="300" dirty="0" smtClean="0">
                <a:ln w="5715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uk-UA" sz="2400" b="1" i="1" spc="300" dirty="0" smtClean="0">
                <a:ln w="5715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000000"/>
                </a:solidFill>
                <a:ea typeface="Calibri"/>
                <a:cs typeface="Calibri"/>
              </a:rPr>
              <a:t>оволодіти </a:t>
            </a:r>
            <a:r>
              <a:rPr lang="uk-UA" sz="2400" b="1" i="1" spc="300" dirty="0">
                <a:ln w="5715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000000"/>
                </a:solidFill>
                <a:ea typeface="Calibri"/>
                <a:cs typeface="Calibri"/>
              </a:rPr>
              <a:t>необхідними навичками з </a:t>
            </a:r>
            <a:r>
              <a:rPr lang="uk-UA" sz="2400" b="1" i="1" spc="300" dirty="0" err="1">
                <a:ln w="5715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000000"/>
                </a:solidFill>
                <a:ea typeface="Calibri"/>
                <a:cs typeface="Calibri"/>
              </a:rPr>
              <a:t>обов</a:t>
            </a:r>
            <a:r>
              <a:rPr lang="ru-RU" sz="2400" b="1" i="1" spc="300" dirty="0">
                <a:ln w="5715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000000"/>
                </a:solidFill>
                <a:ea typeface="Calibri"/>
                <a:cs typeface="Calibri"/>
              </a:rPr>
              <a:t>’</a:t>
            </a:r>
            <a:r>
              <a:rPr lang="uk-UA" sz="2400" b="1" i="1" spc="300" dirty="0" err="1">
                <a:ln w="5715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000000"/>
                </a:solidFill>
                <a:ea typeface="Calibri"/>
                <a:cs typeface="Calibri"/>
              </a:rPr>
              <a:t>язкових</a:t>
            </a:r>
            <a:r>
              <a:rPr lang="uk-UA" sz="2400" b="1" i="1" spc="300" dirty="0">
                <a:ln w="5715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uk-UA" sz="2400" b="1" i="1" spc="300" dirty="0" smtClean="0">
                <a:ln w="5715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000000"/>
                </a:solidFill>
                <a:ea typeface="Calibri"/>
                <a:cs typeface="Calibri"/>
              </a:rPr>
              <a:t>предметів</a:t>
            </a:r>
            <a:r>
              <a:rPr lang="uk-UA" sz="2400" b="1" i="1" spc="300" dirty="0">
                <a:ln w="5715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000000"/>
                </a:solidFill>
                <a:ea typeface="Calibri"/>
                <a:cs typeface="Calibri"/>
              </a:rPr>
              <a:t>; розкрити свої творчі </a:t>
            </a:r>
            <a:r>
              <a:rPr lang="uk-UA" sz="2400" b="1" i="1" spc="300" dirty="0" smtClean="0">
                <a:ln w="5715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000000"/>
                </a:solidFill>
                <a:ea typeface="Calibri"/>
                <a:cs typeface="Calibri"/>
              </a:rPr>
              <a:t>можливості;</a:t>
            </a:r>
            <a:r>
              <a:rPr lang="en-US" sz="2400" b="1" i="1" spc="300" dirty="0" smtClean="0">
                <a:ln w="5715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uk-UA" sz="2400" b="1" i="1" spc="300" dirty="0" smtClean="0">
                <a:ln w="5715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000000"/>
                </a:solidFill>
                <a:ea typeface="Calibri"/>
                <a:cs typeface="Calibri"/>
              </a:rPr>
              <a:t>розвинути </a:t>
            </a:r>
            <a:r>
              <a:rPr lang="uk-UA" sz="2400" b="1" i="1" spc="300" dirty="0">
                <a:ln w="5715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000000"/>
                </a:solidFill>
                <a:ea typeface="Calibri"/>
                <a:cs typeface="Calibri"/>
              </a:rPr>
              <a:t>свою самосвідомість як </a:t>
            </a:r>
            <a:r>
              <a:rPr lang="uk-UA" sz="2400" b="1" i="1" spc="300" dirty="0" smtClean="0">
                <a:ln w="5715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000000"/>
                </a:solidFill>
                <a:ea typeface="Calibri"/>
                <a:cs typeface="Calibri"/>
              </a:rPr>
              <a:t>самостійної</a:t>
            </a:r>
            <a:r>
              <a:rPr lang="en-US" sz="2400" b="1" i="1" spc="300" dirty="0" smtClean="0">
                <a:ln w="5715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uk-UA" sz="2400" b="1" i="1" spc="300" dirty="0" smtClean="0">
                <a:ln w="5715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000000"/>
                </a:solidFill>
                <a:ea typeface="Calibri"/>
                <a:cs typeface="Calibri"/>
              </a:rPr>
              <a:t>особистості </a:t>
            </a:r>
            <a:r>
              <a:rPr lang="uk-UA" sz="2400" b="1" i="1" spc="300" dirty="0">
                <a:ln w="5715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000000"/>
                </a:solidFill>
                <a:ea typeface="Calibri"/>
                <a:cs typeface="Calibri"/>
              </a:rPr>
              <a:t>і як члена колективу. 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701675" algn="l"/>
              </a:tabLst>
            </a:pPr>
            <a:r>
              <a:rPr lang="uk-UA" sz="2400" b="1" i="1" spc="300" dirty="0">
                <a:ln w="5715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000000"/>
                </a:solidFill>
                <a:ea typeface="Calibri"/>
                <a:cs typeface="Calibri"/>
              </a:rPr>
              <a:t>   Зробити процес навчання цікавим та захоплюючим.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701675" algn="l"/>
              </a:tabLst>
            </a:pPr>
            <a:r>
              <a:rPr lang="uk-UA" sz="2400" b="1" i="1" spc="300" dirty="0">
                <a:ln w="5715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000000"/>
                </a:solidFill>
                <a:ea typeface="Calibri"/>
                <a:cs typeface="Calibri"/>
              </a:rPr>
              <a:t>   І тут важливе все : посмішка, доброзичливий тон,    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701675" algn="l"/>
              </a:tabLst>
            </a:pPr>
            <a:r>
              <a:rPr lang="uk-UA" sz="2400" b="1" i="1" spc="300" dirty="0" smtClean="0">
                <a:ln w="5715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000000"/>
                </a:solidFill>
                <a:ea typeface="Calibri"/>
                <a:cs typeface="Calibri"/>
              </a:rPr>
              <a:t>мистецтво </a:t>
            </a:r>
            <a:r>
              <a:rPr lang="uk-UA" sz="2400" b="1" i="1" spc="300" dirty="0">
                <a:ln w="5715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000000"/>
                </a:solidFill>
                <a:ea typeface="Calibri"/>
                <a:cs typeface="Calibri"/>
              </a:rPr>
              <a:t>спілкування, почуття гумору,   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701675" algn="l"/>
              </a:tabLst>
            </a:pPr>
            <a:r>
              <a:rPr lang="uk-UA" sz="2400" b="1" i="1" spc="300" dirty="0" smtClean="0">
                <a:ln w="5715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000000"/>
                </a:solidFill>
                <a:ea typeface="Calibri"/>
                <a:cs typeface="Calibri"/>
              </a:rPr>
              <a:t>вимогливість</a:t>
            </a:r>
            <a:r>
              <a:rPr lang="uk-UA" sz="2400" b="1" i="1" spc="300" dirty="0">
                <a:ln w="5715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000000"/>
                </a:solidFill>
                <a:ea typeface="Calibri"/>
                <a:cs typeface="Calibri"/>
              </a:rPr>
              <a:t>.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701675" algn="l"/>
              </a:tabLst>
            </a:pPr>
            <a:r>
              <a:rPr lang="en-US" sz="2400" b="1" i="1" spc="300" dirty="0" smtClean="0">
                <a:ln w="5715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000000"/>
                </a:solidFill>
                <a:ea typeface="Calibri"/>
                <a:cs typeface="Calibri"/>
              </a:rPr>
              <a:t>  </a:t>
            </a:r>
            <a:r>
              <a:rPr lang="uk-UA" sz="2400" b="1" i="1" spc="300" dirty="0" smtClean="0">
                <a:ln w="5715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000000"/>
                </a:solidFill>
                <a:ea typeface="Calibri"/>
                <a:cs typeface="Calibri"/>
              </a:rPr>
              <a:t>Дитина – це молодий, блідо – зелений паросток, який ледь визирнув із свого зерна; а вихователь – це садівник, який доглядає й вирощує цей паросток.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701675" algn="l"/>
              </a:tabLst>
            </a:pPr>
            <a:r>
              <a:rPr lang="uk-UA" sz="2400" b="1" i="1" spc="300" dirty="0">
                <a:ln w="5715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uk-UA" sz="2400" b="1" i="1" spc="300" dirty="0" smtClean="0">
                <a:ln w="5715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000000"/>
                </a:solidFill>
                <a:ea typeface="Calibri"/>
                <a:cs typeface="Calibri"/>
              </a:rPr>
              <a:t>                                                                Г.</a:t>
            </a:r>
            <a:r>
              <a:rPr lang="uk-UA" sz="2400" b="1" i="1" spc="300" dirty="0" err="1" smtClean="0">
                <a:ln w="5715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000000"/>
                </a:solidFill>
                <a:ea typeface="Calibri"/>
                <a:cs typeface="Calibri"/>
              </a:rPr>
              <a:t>Белінський</a:t>
            </a:r>
            <a:endParaRPr lang="ru-RU" sz="11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57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252520" cy="653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4800" b="1" i="1" dirty="0" smtClean="0">
                <a:solidFill>
                  <a:sysClr val="windowText" lastClr="00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Calibri"/>
              </a:rPr>
              <a:t>Тема проекту, </a:t>
            </a:r>
            <a:r>
              <a:rPr lang="uk-UA" sz="4800" b="1" i="1" dirty="0">
                <a:solidFill>
                  <a:sysClr val="windowText" lastClr="00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Calibri"/>
              </a:rPr>
              <a:t>над яким працюю:   </a:t>
            </a:r>
            <a:endParaRPr lang="ru-RU" sz="1100" dirty="0">
              <a:solidFill>
                <a:sysClr val="windowText" lastClr="00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ea typeface="Calibri"/>
                <a:cs typeface="Calibri"/>
              </a:rPr>
              <a:t>      </a:t>
            </a:r>
            <a:r>
              <a:rPr lang="uk-UA" sz="2400" dirty="0" smtClean="0">
                <a:ea typeface="Calibri"/>
                <a:cs typeface="Calibri"/>
              </a:rPr>
              <a:t>               </a:t>
            </a:r>
            <a:r>
              <a:rPr lang="uk-UA" sz="3600" b="1" dirty="0" smtClean="0">
                <a:solidFill>
                  <a:srgbClr val="FF0000"/>
                </a:solidFill>
                <a:ea typeface="Calibri"/>
                <a:cs typeface="Calibri"/>
              </a:rPr>
              <a:t>Інтерактивні </a:t>
            </a:r>
            <a:r>
              <a:rPr lang="uk-UA" sz="3600" b="1" dirty="0">
                <a:solidFill>
                  <a:srgbClr val="FF0000"/>
                </a:solidFill>
                <a:ea typeface="Calibri"/>
                <a:cs typeface="Calibri"/>
              </a:rPr>
              <a:t>ігрові </a:t>
            </a:r>
            <a:r>
              <a:rPr lang="uk-UA" sz="3600" b="1" dirty="0" smtClean="0">
                <a:solidFill>
                  <a:srgbClr val="FF0000"/>
                </a:solidFill>
                <a:ea typeface="Calibri"/>
                <a:cs typeface="Calibri"/>
              </a:rPr>
              <a:t>технології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3600" b="1" dirty="0" smtClean="0">
                <a:solidFill>
                  <a:srgbClr val="FF0000"/>
                </a:solidFill>
                <a:ea typeface="Calibri"/>
                <a:cs typeface="Calibri"/>
              </a:rPr>
              <a:t>                      та </a:t>
            </a:r>
            <a:r>
              <a:rPr lang="uk-UA" sz="3600" b="1" dirty="0">
                <a:solidFill>
                  <a:srgbClr val="FF0000"/>
                </a:solidFill>
                <a:ea typeface="Calibri"/>
                <a:cs typeface="Calibri"/>
              </a:rPr>
              <a:t>їх </a:t>
            </a:r>
            <a:r>
              <a:rPr lang="uk-UA" sz="3600" b="1" dirty="0" smtClean="0">
                <a:solidFill>
                  <a:srgbClr val="FF0000"/>
                </a:solidFill>
                <a:ea typeface="Calibri"/>
                <a:cs typeface="Calibri"/>
              </a:rPr>
              <a:t>упровадження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3600" b="1" dirty="0" smtClean="0">
                <a:solidFill>
                  <a:srgbClr val="FF0000"/>
                </a:solidFill>
                <a:ea typeface="Calibri"/>
                <a:cs typeface="Calibri"/>
              </a:rPr>
              <a:t>             у </a:t>
            </a:r>
            <a:r>
              <a:rPr lang="uk-UA" sz="3600" b="1" dirty="0" err="1">
                <a:solidFill>
                  <a:srgbClr val="FF0000"/>
                </a:solidFill>
                <a:ea typeface="Calibri"/>
                <a:cs typeface="Calibri"/>
              </a:rPr>
              <a:t>навчально</a:t>
            </a:r>
            <a:r>
              <a:rPr lang="uk-UA" sz="3600" b="1" dirty="0">
                <a:solidFill>
                  <a:srgbClr val="FF0000"/>
                </a:solidFill>
                <a:ea typeface="Calibri"/>
                <a:cs typeface="Calibri"/>
              </a:rPr>
              <a:t> – </a:t>
            </a:r>
            <a:r>
              <a:rPr lang="uk-UA" sz="3600" b="1" dirty="0" smtClean="0">
                <a:solidFill>
                  <a:srgbClr val="FF0000"/>
                </a:solidFill>
                <a:ea typeface="Calibri"/>
                <a:cs typeface="Calibri"/>
              </a:rPr>
              <a:t>виховний процес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3600" dirty="0">
                <a:solidFill>
                  <a:srgbClr val="FF0000"/>
                </a:solidFill>
                <a:ea typeface="Calibri"/>
                <a:cs typeface="Calibri"/>
              </a:rPr>
              <a:t>   </a:t>
            </a:r>
            <a:r>
              <a:rPr lang="uk-UA" sz="2400" b="1" dirty="0">
                <a:ea typeface="Calibri"/>
                <a:cs typeface="Calibri"/>
              </a:rPr>
              <a:t>Сучасна освіта вимагає всебічного розвитку особистості учня. </a:t>
            </a:r>
            <a:r>
              <a:rPr lang="uk-UA" sz="2400" b="1" dirty="0" smtClean="0">
                <a:ea typeface="Calibri"/>
                <a:cs typeface="Calibri"/>
              </a:rPr>
              <a:t>Тому </a:t>
            </a:r>
            <a:r>
              <a:rPr lang="uk-UA" sz="2400" b="1" dirty="0">
                <a:ea typeface="Calibri"/>
                <a:cs typeface="Calibri"/>
              </a:rPr>
              <a:t>на уроках прагну використовувати такі форми і методи </a:t>
            </a:r>
            <a:r>
              <a:rPr lang="uk-UA" sz="2400" b="1" dirty="0" smtClean="0">
                <a:ea typeface="Calibri"/>
                <a:cs typeface="Calibri"/>
              </a:rPr>
              <a:t>навчання, які </a:t>
            </a:r>
            <a:r>
              <a:rPr lang="uk-UA" sz="2400" b="1" dirty="0">
                <a:ea typeface="Calibri"/>
                <a:cs typeface="Calibri"/>
              </a:rPr>
              <a:t>б викликали у дітей інтерес до навчання, прагнення досягти </a:t>
            </a:r>
            <a:r>
              <a:rPr lang="uk-UA" sz="2400" b="1" dirty="0" smtClean="0">
                <a:ea typeface="Calibri"/>
                <a:cs typeface="Calibri"/>
              </a:rPr>
              <a:t>успіху </a:t>
            </a:r>
            <a:r>
              <a:rPr lang="uk-UA" sz="2400" b="1" dirty="0">
                <a:ea typeface="Calibri"/>
                <a:cs typeface="Calibri"/>
              </a:rPr>
              <a:t>в опануванні основ наук. А успіх можливий лише за умови </a:t>
            </a:r>
            <a:r>
              <a:rPr lang="uk-UA" sz="2400" b="1" dirty="0" smtClean="0">
                <a:ea typeface="Calibri"/>
                <a:cs typeface="Calibri"/>
              </a:rPr>
              <a:t>зацікавленої </a:t>
            </a:r>
            <a:r>
              <a:rPr lang="uk-UA" sz="2400" b="1" dirty="0">
                <a:ea typeface="Calibri"/>
                <a:cs typeface="Calibri"/>
              </a:rPr>
              <a:t>праці учня на уроці. І тут на допомогу приходять </a:t>
            </a:r>
            <a:r>
              <a:rPr lang="uk-UA" sz="2400" b="1" dirty="0" smtClean="0">
                <a:ea typeface="Calibri"/>
                <a:cs typeface="Calibri"/>
              </a:rPr>
              <a:t>інтерактивні  </a:t>
            </a:r>
            <a:r>
              <a:rPr lang="uk-UA" sz="2400" b="1" dirty="0">
                <a:ea typeface="Calibri"/>
                <a:cs typeface="Calibri"/>
              </a:rPr>
              <a:t>ігрові  технології, оскільки </a:t>
            </a:r>
            <a:r>
              <a:rPr lang="uk-UA" sz="2400" b="1" dirty="0" smtClean="0">
                <a:ea typeface="Calibri"/>
                <a:cs typeface="Calibri"/>
              </a:rPr>
              <a:t>молодші школярі постійно відчувають </a:t>
            </a:r>
            <a:r>
              <a:rPr lang="uk-UA" sz="2400" b="1" dirty="0">
                <a:ea typeface="Calibri"/>
                <a:cs typeface="Calibri"/>
              </a:rPr>
              <a:t>потребу в грі, ігровому спілкуванні, і гра для них – це </a:t>
            </a:r>
            <a:r>
              <a:rPr lang="uk-UA" sz="2400" b="1" dirty="0" smtClean="0">
                <a:ea typeface="Calibri"/>
                <a:cs typeface="Calibri"/>
              </a:rPr>
              <a:t>перша </a:t>
            </a:r>
            <a:r>
              <a:rPr lang="uk-UA" sz="2400" b="1" dirty="0">
                <a:ea typeface="Calibri"/>
                <a:cs typeface="Calibri"/>
              </a:rPr>
              <a:t>можливість проявити себе  як особистість.</a:t>
            </a:r>
            <a:r>
              <a:rPr lang="uk-UA" sz="2800" dirty="0">
                <a:ea typeface="Calibri"/>
                <a:cs typeface="Calibri"/>
              </a:rPr>
              <a:t>         </a:t>
            </a:r>
            <a:endParaRPr lang="ru-RU" sz="11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6174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468313" y="1916113"/>
            <a:ext cx="8289925" cy="4591050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  <a:defRPr/>
            </a:pPr>
            <a:r>
              <a:rPr lang="uk-UA" sz="2800" b="1" i="1" dirty="0" smtClean="0">
                <a:solidFill>
                  <a:schemeClr val="tx1">
                    <a:lumMod val="95000"/>
                  </a:schemeClr>
                </a:solidFill>
                <a:ea typeface="MS Mincho" pitchFamily="49" charset="-128"/>
              </a:rPr>
              <a:t>РОБОТА В ПАРАХ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uk-UA" sz="2800" b="1" i="1" dirty="0" smtClean="0">
                <a:solidFill>
                  <a:schemeClr val="tx1">
                    <a:lumMod val="95000"/>
                  </a:schemeClr>
                </a:solidFill>
                <a:ea typeface="MS Mincho" pitchFamily="49" charset="-128"/>
              </a:rPr>
              <a:t>РОБОТА В МАЛИХ ГРУПАХ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uk-UA" sz="2800" b="1" i="1" dirty="0" smtClean="0">
                <a:solidFill>
                  <a:schemeClr val="tx1">
                    <a:lumMod val="95000"/>
                  </a:schemeClr>
                </a:solidFill>
                <a:ea typeface="MS Mincho" pitchFamily="49" charset="-128"/>
              </a:rPr>
              <a:t>КОЛО ІДЕЙ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uk-UA" sz="2800" b="1" i="1" dirty="0" smtClean="0">
                <a:solidFill>
                  <a:schemeClr val="tx1">
                    <a:lumMod val="95000"/>
                  </a:schemeClr>
                </a:solidFill>
                <a:ea typeface="MS Mincho" pitchFamily="49" charset="-128"/>
              </a:rPr>
              <a:t>“МІКРОФОН”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uk-UA" sz="2800" b="1" i="1" dirty="0" smtClean="0">
                <a:solidFill>
                  <a:schemeClr val="tx1">
                    <a:lumMod val="95000"/>
                  </a:schemeClr>
                </a:solidFill>
                <a:ea typeface="MS Mincho" pitchFamily="49" charset="-128"/>
              </a:rPr>
              <a:t>“МОЗКОВИЙ  ШТУРМ”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uk-UA" sz="2800" b="1" i="1" dirty="0" smtClean="0">
                <a:solidFill>
                  <a:schemeClr val="tx1">
                    <a:lumMod val="95000"/>
                  </a:schemeClr>
                </a:solidFill>
                <a:ea typeface="MS Mincho" pitchFamily="49" charset="-128"/>
              </a:rPr>
              <a:t>НАВЧАЮЧИ – УЧУСЬ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uk-UA" sz="2800" b="1" i="1" dirty="0" smtClean="0">
                <a:solidFill>
                  <a:schemeClr val="tx1">
                    <a:lumMod val="95000"/>
                  </a:schemeClr>
                </a:solidFill>
                <a:ea typeface="MS Mincho" pitchFamily="49" charset="-128"/>
              </a:rPr>
              <a:t>АСОЦІАТИВНИЙ    КУЩ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uk-UA" sz="2800" b="1" i="1" dirty="0" smtClean="0">
                <a:solidFill>
                  <a:schemeClr val="tx1">
                    <a:lumMod val="95000"/>
                  </a:schemeClr>
                </a:solidFill>
                <a:ea typeface="MS Mincho" pitchFamily="49" charset="-128"/>
              </a:rPr>
              <a:t>СПІЛЬНИЙ    ПРОЕКТ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uk-UA" sz="2800" b="1" i="1" dirty="0" smtClean="0">
                <a:solidFill>
                  <a:schemeClr val="tx1">
                    <a:lumMod val="95000"/>
                  </a:schemeClr>
                </a:solidFill>
                <a:ea typeface="MS Mincho" pitchFamily="49" charset="-128"/>
              </a:rPr>
              <a:t>ОБЕРИ   ПОЗИЦІЮ</a:t>
            </a:r>
            <a:endParaRPr lang="ru-RU" sz="2800" b="1" i="1" dirty="0" smtClean="0">
              <a:solidFill>
                <a:schemeClr val="tx1">
                  <a:lumMod val="95000"/>
                </a:schemeClr>
              </a:solidFill>
              <a:ea typeface="MS Mincho" pitchFamily="49" charset="-128"/>
            </a:endParaRPr>
          </a:p>
          <a:p>
            <a:pPr>
              <a:defRPr/>
            </a:pPr>
            <a:endParaRPr lang="ru-RU" dirty="0" smtClean="0"/>
          </a:p>
        </p:txBody>
      </p:sp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Інтерактивні методи навчання</a:t>
            </a:r>
            <a:endParaRPr lang="ru-RU" sz="44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47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ysClr val="windowText" lastClr="000000"/>
                </a:solidFill>
                <a:ea typeface="Calibri"/>
              </a:rPr>
              <a:t>,,Мікрофон”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pic>
        <p:nvPicPr>
          <p:cNvPr id="2051" name="Picture 3" descr="D:\Мама\Мама\фото\Новая папка\DSCF3572.jpg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784" y="1340768"/>
            <a:ext cx="648072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36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n w="317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ysClr val="windowText" lastClr="000000"/>
                </a:solidFill>
                <a:ea typeface="Calibri"/>
              </a:rPr>
              <a:t>,,Навчаючись – </a:t>
            </a:r>
            <a:r>
              <a:rPr lang="uk-UA" dirty="0" err="1">
                <a:ln w="317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ysClr val="windowText" lastClr="000000"/>
                </a:solidFill>
                <a:ea typeface="Calibri"/>
              </a:rPr>
              <a:t>учусь’’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pic>
        <p:nvPicPr>
          <p:cNvPr id="4098" name="Picture 2" descr="C:\Documents and Settings\oleksiy\Рабочий стол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57363"/>
            <a:ext cx="6450012" cy="458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22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715</TotalTime>
  <Words>979</Words>
  <Application>Microsoft Office PowerPoint</Application>
  <PresentationFormat>Экран (4:3)</PresentationFormat>
  <Paragraphs>102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Інтерактивні методи навчання</vt:lpstr>
      <vt:lpstr>,,Мікрофон”</vt:lpstr>
      <vt:lpstr>,,Навчаючись – учусь’’</vt:lpstr>
      <vt:lpstr>,,Розігрування ситуації у ролях’’</vt:lpstr>
      <vt:lpstr>,,Робота в парах’’</vt:lpstr>
      <vt:lpstr>,,Асоціативний кущ’’</vt:lpstr>
      <vt:lpstr>,,Мозковий штурм’’</vt:lpstr>
      <vt:lpstr>   Урок - презентація    ,,Різдвяні свята у селі’’ </vt:lpstr>
      <vt:lpstr>,,Урок дослідження’’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гуша</cp:lastModifiedBy>
  <cp:revision>52</cp:revision>
  <dcterms:created xsi:type="dcterms:W3CDTF">2014-02-09T07:57:22Z</dcterms:created>
  <dcterms:modified xsi:type="dcterms:W3CDTF">2015-02-08T16:16:13Z</dcterms:modified>
</cp:coreProperties>
</file>